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6" r:id="rId2"/>
    <p:sldId id="287" r:id="rId3"/>
    <p:sldId id="303" r:id="rId4"/>
    <p:sldId id="288" r:id="rId5"/>
    <p:sldId id="296" r:id="rId6"/>
    <p:sldId id="313" r:id="rId7"/>
    <p:sldId id="332" r:id="rId8"/>
    <p:sldId id="329" r:id="rId9"/>
    <p:sldId id="330" r:id="rId10"/>
    <p:sldId id="331" r:id="rId11"/>
    <p:sldId id="336" r:id="rId12"/>
    <p:sldId id="335" r:id="rId13"/>
    <p:sldId id="334" r:id="rId14"/>
    <p:sldId id="264" r:id="rId15"/>
    <p:sldId id="322" r:id="rId16"/>
    <p:sldId id="320" r:id="rId17"/>
    <p:sldId id="304" r:id="rId18"/>
  </p:sldIdLst>
  <p:sldSz cx="9144000" cy="6858000" type="screen4x3"/>
  <p:notesSz cx="9926638" cy="67976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2F"/>
    <a:srgbClr val="A4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14" y="-78"/>
      </p:cViewPr>
      <p:guideLst>
        <p:guide orient="horz" pos="23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DE922-72C5-4531-860A-BEE57A184356}" type="datetimeFigureOut">
              <a:rPr lang="en-ZA" smtClean="0"/>
              <a:t>2018/05/07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F06-7B05-4D9E-AC0F-16C7F77867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502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802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7F08AA8-BFB8-4F3B-B8B6-97478CDBA8FB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5" y="3228896"/>
            <a:ext cx="794131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802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77F08E3-0FE6-4C62-B9B0-9CDA8DA5C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1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90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ZA" altLang="en-US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003233-CDE6-4B06-ACD0-4B2E783EC06B}" type="slidenum">
              <a:rPr lang="en-ZA" altLang="en-US" smtClean="0"/>
              <a:pPr/>
              <a:t>17</a:t>
            </a:fld>
            <a:endParaRPr lang="en-ZA" altLang="en-US" smtClean="0"/>
          </a:p>
        </p:txBody>
      </p:sp>
    </p:spTree>
    <p:extLst>
      <p:ext uri="{BB962C8B-B14F-4D97-AF65-F5344CB8AC3E}">
        <p14:creationId xmlns:p14="http://schemas.microsoft.com/office/powerpoint/2010/main" val="393691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49C46151-6162-4CC2-8C57-09057BC9B30A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D3016344-96A1-4E07-B79E-71A57E593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33C2CA67-D675-4C59-8196-646478458D76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5670E95-3525-480A-84F4-04E4BFE9B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47AA6F10-8F45-4F8F-8D93-A47086D857A3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524DA97-C009-46E8-A236-1DEE82919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7930" y="432798"/>
            <a:ext cx="7553521" cy="81595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7930" y="1725655"/>
            <a:ext cx="7562759" cy="428536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192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E2D5DCE9-0860-409F-B19D-88BA27B68CB7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AC307D91-0300-4715-92D1-441831D0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81ADC03-D360-4375-AF1E-77F821D8384F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AA8219B6-0F50-4F35-8726-01AF5A0AE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8C7DCC0-4569-4094-8D92-BE479D59740B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6A43851B-4E3E-46DC-9AE8-573FF6E0C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D0108BA1-4832-4E16-969B-44443F8C5321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025F4BA3-7DFA-4252-9535-16018629B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9DFB2BD-F338-4CF9-B0D9-F7C45126B701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8156228D-D7F5-448C-A730-B79487825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68AEFC6D-D534-41FE-9597-BE73B0FCFFE0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6F197A74-2796-4FAA-B7B2-55E3A63F7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63390EC-A83A-4A99-8B27-21F0F50ED0B7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2DCD9498-44A2-430A-BA05-CAF81B0ED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BCD2AB01-FE77-4E4A-8C5A-1021F3D2F7D9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FAB437D1-4982-4ED8-8ADA-DBFEA7F95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wa.gov.za/rdm/Documents.aspx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PowerPoint_Slide1.sl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PowerPoint_Slide2.sldx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1449388" y="2251075"/>
            <a:ext cx="5089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Gill Sans MT" pitchFamily="34" charset="0"/>
              </a:rPr>
              <a:t>PRESENTATION TITLE</a:t>
            </a:r>
          </a:p>
          <a:p>
            <a:pPr eaLnBrk="1" hangingPunct="1"/>
            <a:endParaRPr lang="en-US" sz="1800">
              <a:solidFill>
                <a:schemeClr val="bg1"/>
              </a:solidFill>
              <a:latin typeface="Gill Sans" pitchFamily="-84" charset="0"/>
            </a:endParaRP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Presented by: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Name Surname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Directorate</a:t>
            </a:r>
          </a:p>
          <a:p>
            <a:pPr eaLnBrk="1" hangingPunct="1"/>
            <a:endParaRPr lang="en-US" sz="1400">
              <a:solidFill>
                <a:schemeClr val="bg1"/>
              </a:solidFill>
              <a:latin typeface="Gill Sans Light" pitchFamily="-84" charset="0"/>
            </a:endParaRPr>
          </a:p>
          <a:p>
            <a:pPr eaLnBrk="1" hangingPunct="1"/>
            <a:r>
              <a:rPr lang="en-US" sz="1400">
                <a:solidFill>
                  <a:schemeClr val="bg1"/>
                </a:solidFill>
                <a:latin typeface="Gill Sans Light" pitchFamily="-84" charset="0"/>
              </a:rPr>
              <a:t>Date</a:t>
            </a:r>
          </a:p>
        </p:txBody>
      </p:sp>
      <p:pic>
        <p:nvPicPr>
          <p:cNvPr id="25603" name="Picture 1" descr="DWS Slide Cover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" descr="DWS Slide Cover pic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888"/>
            <a:ext cx="9180513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86213" y="1984744"/>
            <a:ext cx="7442200" cy="258532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Determination of Water Resource Classes &amp;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Associated Resource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Quality Objectives (RQOs) in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the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Mzimvubu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 Catchment</a:t>
            </a:r>
            <a:endPara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nas" charset="0"/>
              <a:cs typeface="Gill Snas" charset="0"/>
            </a:endParaRPr>
          </a:p>
          <a:p>
            <a:pPr eaLnBrk="1" hangingPunct="1"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nas" charset="0"/>
              <a:cs typeface="Gill Snas" charset="0"/>
            </a:endParaRPr>
          </a:p>
          <a:p>
            <a:pPr eaLnBrk="1" hangingPunct="1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  </a:t>
            </a:r>
          </a:p>
          <a:p>
            <a:pPr algn="ctr" eaLnBrk="1" hangingPunct="1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Presented by:</a:t>
            </a:r>
          </a:p>
          <a:p>
            <a:pPr algn="ctr" eaLnBrk="1" hangingPunct="1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Lawrence Mulangaphuma</a:t>
            </a:r>
          </a:p>
          <a:p>
            <a:pPr algn="ctr" eaLnBrk="1" hangingPunct="1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Department of Water &amp; Sanitation</a:t>
            </a:r>
          </a:p>
          <a:p>
            <a:pPr algn="ctr" eaLnBrk="1" hangingPunct="1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Date: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1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5 May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nas" charset="0"/>
                <a:cs typeface="Gill Snas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6865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4125"/>
          </a:xfrm>
        </p:spPr>
        <p:txBody>
          <a:bodyPr/>
          <a:lstStyle/>
          <a:p>
            <a:r>
              <a:rPr lang="en-Z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Completed step (2)</a:t>
            </a:r>
            <a:endParaRPr lang="en-Z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79" y="1001713"/>
            <a:ext cx="517904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5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918398"/>
            <a:ext cx="8328116" cy="4840957"/>
          </a:xfrm>
        </p:spPr>
        <p:txBody>
          <a:bodyPr/>
          <a:lstStyle/>
          <a:p>
            <a:pPr marL="450850" lvl="1" indent="-273050" algn="just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b="1" dirty="0" smtClean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Purpose</a:t>
            </a:r>
            <a:r>
              <a:rPr lang="en-ZA" sz="1800" b="1" dirty="0" smtClean="0">
                <a:ea typeface="ＭＳ Ｐゴシック" pitchFamily="34" charset="-128"/>
              </a:rPr>
              <a:t> </a:t>
            </a:r>
            <a:r>
              <a:rPr lang="en-ZA" sz="1600" b="1" dirty="0">
                <a:ea typeface="ＭＳ Ｐゴシック" pitchFamily="34" charset="-128"/>
                <a:sym typeface="Wingdings" panose="05000000000000000000" pitchFamily="2" charset="2"/>
              </a:rPr>
              <a:t></a:t>
            </a:r>
            <a:r>
              <a:rPr lang="en-ZA" sz="1800" b="1" dirty="0">
                <a:ea typeface="ＭＳ Ｐゴシック" pitchFamily="34" charset="-128"/>
              </a:rPr>
              <a:t> “establish clear goals relating to the quality of the relevant water resources” </a:t>
            </a:r>
          </a:p>
          <a:p>
            <a:pPr marL="450850" lvl="1" indent="-273050" algn="just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b="1" dirty="0">
                <a:ea typeface="ＭＳ Ｐゴシック" pitchFamily="34" charset="-128"/>
              </a:rPr>
              <a:t>In determining RQOs, “a </a:t>
            </a: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balance</a:t>
            </a:r>
            <a:r>
              <a:rPr lang="en-ZA" sz="1800" b="1" dirty="0">
                <a:solidFill>
                  <a:schemeClr val="accent6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  <a:r>
              <a:rPr lang="en-ZA" sz="1800" b="1" dirty="0">
                <a:ea typeface="ＭＳ Ｐゴシック" pitchFamily="34" charset="-128"/>
              </a:rPr>
              <a:t>must be sought between the </a:t>
            </a: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need to protect and sustain</a:t>
            </a:r>
            <a:r>
              <a:rPr lang="en-ZA" sz="1800" b="1" dirty="0">
                <a:solidFill>
                  <a:schemeClr val="accent6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  <a:r>
              <a:rPr lang="en-ZA" sz="1800" b="1" dirty="0">
                <a:ea typeface="ＭＳ Ｐゴシック" pitchFamily="34" charset="-128"/>
              </a:rPr>
              <a:t>water resources and the </a:t>
            </a: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need to use</a:t>
            </a:r>
            <a:r>
              <a:rPr lang="en-ZA" sz="1800" b="1" dirty="0">
                <a:solidFill>
                  <a:schemeClr val="accent6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  <a:r>
              <a:rPr lang="en-ZA" sz="1800" b="1" dirty="0">
                <a:ea typeface="ＭＳ Ｐゴシック" pitchFamily="34" charset="-128"/>
              </a:rPr>
              <a:t>them”</a:t>
            </a:r>
          </a:p>
          <a:p>
            <a:pPr marL="450850" lvl="1" indent="-273050" algn="just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Numerical and/or descriptive statements </a:t>
            </a:r>
            <a:r>
              <a:rPr lang="en-ZA" sz="1800" b="1" dirty="0">
                <a:ea typeface="ＭＳ Ｐゴシック" pitchFamily="34" charset="-128"/>
              </a:rPr>
              <a:t>and may relate to quantity, quality, habitat and biota.</a:t>
            </a:r>
          </a:p>
          <a:p>
            <a:pPr marL="450850" lvl="1" indent="-273050" algn="just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b="1" dirty="0">
                <a:ea typeface="ＭＳ Ｐゴシック" pitchFamily="34" charset="-128"/>
              </a:rPr>
              <a:t>Must take account of </a:t>
            </a: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user requirements </a:t>
            </a:r>
            <a:r>
              <a:rPr lang="en-ZA" sz="1800" b="1" dirty="0">
                <a:ea typeface="ＭＳ Ｐゴシック" pitchFamily="34" charset="-128"/>
              </a:rPr>
              <a:t>and the </a:t>
            </a: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class </a:t>
            </a:r>
            <a:r>
              <a:rPr lang="en-ZA" sz="1800" b="1" dirty="0">
                <a:ea typeface="ＭＳ Ｐゴシック" pitchFamily="34" charset="-128"/>
              </a:rPr>
              <a:t>of the resource</a:t>
            </a:r>
          </a:p>
          <a:p>
            <a:pPr marL="450850" lvl="1" indent="-273050" algn="just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Binding </a:t>
            </a:r>
            <a:r>
              <a:rPr lang="en-ZA" sz="1800" b="1" dirty="0">
                <a:ea typeface="ＭＳ Ｐゴシック" pitchFamily="34" charset="-128"/>
              </a:rPr>
              <a:t>on all authorities and institutions</a:t>
            </a:r>
          </a:p>
          <a:p>
            <a:pPr marL="741600" lvl="2" indent="-285750">
              <a:lnSpc>
                <a:spcPct val="150000"/>
              </a:lnSpc>
              <a:defRPr/>
            </a:pPr>
            <a:endParaRPr lang="en-ZA" sz="1800" dirty="0" smtClean="0">
              <a:latin typeface="Arial" charset="0"/>
              <a:ea typeface="ＭＳ Ｐゴシック" pitchFamily="34" charset="-128"/>
            </a:endParaRPr>
          </a:p>
          <a:p>
            <a:pPr marL="1200150" lvl="2" indent="-285750">
              <a:lnSpc>
                <a:spcPct val="150000"/>
              </a:lnSpc>
              <a:buNone/>
              <a:defRPr/>
            </a:pPr>
            <a:r>
              <a:rPr lang="en-ZA" sz="1800" dirty="0" smtClean="0">
                <a:latin typeface="Arial" charset="0"/>
                <a:ea typeface="ＭＳ Ｐゴシック" pitchFamily="34" charset="-128"/>
              </a:rPr>
              <a:t>  </a:t>
            </a:r>
          </a:p>
          <a:p>
            <a:endParaRPr lang="en-US" sz="1800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0"/>
            <a:ext cx="8229600" cy="65509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ＭＳ Ｐゴシック" charset="0"/>
                <a:cs typeface="Arial" pitchFamily="34" charset="0"/>
              </a:rPr>
              <a:t>Current classification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ＭＳ Ｐゴシック" charset="0"/>
                <a:cs typeface="Arial" pitchFamily="34" charset="0"/>
              </a:rPr>
              <a:t> step: RQOs (1)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35496" y="652534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fld id="{0E53B7D4-35C2-40D5-8167-CB5C4235A9DA}" type="slidenum">
              <a:rPr lang="en-US" sz="1200" b="1" smtClean="0"/>
              <a:pPr/>
              <a:t>11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70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429000" y="2425700"/>
            <a:ext cx="2451100" cy="2247900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Futura Md BT" panose="020B0602020204020303" pitchFamily="34" charset="0"/>
              </a:rPr>
              <a:t>Water Resource Class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00" y="2908300"/>
            <a:ext cx="1993900" cy="11811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tx1"/>
                </a:solidFill>
                <a:latin typeface="Futura Md BT" panose="020B0602020204020303" pitchFamily="34" charset="0"/>
              </a:rPr>
              <a:t>Operational Scenario/s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311400" y="3260725"/>
            <a:ext cx="1117600" cy="47625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7010400" y="2895600"/>
            <a:ext cx="1993900" cy="11811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>
                <a:solidFill>
                  <a:schemeClr val="tx1"/>
                </a:solidFill>
                <a:latin typeface="Futura Md BT" panose="020B0602020204020303" pitchFamily="34" charset="0"/>
              </a:rPr>
              <a:t>RQOs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880100" y="3311525"/>
            <a:ext cx="1117600" cy="47625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/>
          <p:cNvSpPr txBox="1"/>
          <p:nvPr/>
        </p:nvSpPr>
        <p:spPr>
          <a:xfrm>
            <a:off x="82550" y="2904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Current classification step: RQOs (2)</a:t>
            </a:r>
            <a:endParaRPr lang="en-Z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400" y="2947690"/>
            <a:ext cx="127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Informs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4400" y="2955390"/>
            <a:ext cx="127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/>
              <a:t>Defines</a:t>
            </a:r>
          </a:p>
        </p:txBody>
      </p:sp>
    </p:spTree>
    <p:extLst>
      <p:ext uri="{BB962C8B-B14F-4D97-AF65-F5344CB8AC3E}">
        <p14:creationId xmlns:p14="http://schemas.microsoft.com/office/powerpoint/2010/main" val="38422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6438"/>
            <a:ext cx="9144000" cy="5783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476250" y="836613"/>
            <a:ext cx="3829050" cy="40687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800" dirty="0" smtClean="0">
                <a:solidFill>
                  <a:schemeClr val="tx1"/>
                </a:solidFill>
              </a:rPr>
              <a:t>The study should provide </a:t>
            </a:r>
            <a:r>
              <a:rPr lang="en-ZA" sz="1800" dirty="0">
                <a:solidFill>
                  <a:schemeClr val="tx1"/>
                </a:solidFill>
              </a:rPr>
              <a:t>statements about: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</a:t>
            </a:r>
            <a:r>
              <a:rPr lang="en-ZA" sz="1800" b="1" dirty="0">
                <a:solidFill>
                  <a:schemeClr val="tx1"/>
                </a:solidFill>
              </a:rPr>
              <a:t>quantity</a:t>
            </a:r>
            <a:r>
              <a:rPr lang="en-ZA" sz="1800" dirty="0">
                <a:solidFill>
                  <a:schemeClr val="tx1"/>
                </a:solidFill>
              </a:rPr>
              <a:t> of the water should be (water level, pattern, timing)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water </a:t>
            </a:r>
            <a:r>
              <a:rPr lang="en-ZA" sz="1800" b="1" dirty="0">
                <a:solidFill>
                  <a:schemeClr val="tx1"/>
                </a:solidFill>
              </a:rPr>
              <a:t>quality</a:t>
            </a:r>
            <a:r>
              <a:rPr lang="en-ZA" sz="1800" dirty="0">
                <a:solidFill>
                  <a:schemeClr val="tx1"/>
                </a:solidFill>
              </a:rPr>
              <a:t> should be (physical, chemical and biological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</a:t>
            </a:r>
            <a:r>
              <a:rPr lang="en-ZA" sz="1800" b="1" dirty="0">
                <a:solidFill>
                  <a:schemeClr val="tx1"/>
                </a:solidFill>
              </a:rPr>
              <a:t>condition</a:t>
            </a:r>
            <a:r>
              <a:rPr lang="en-ZA" sz="1800" dirty="0">
                <a:solidFill>
                  <a:schemeClr val="tx1"/>
                </a:solidFill>
              </a:rPr>
              <a:t> of the </a:t>
            </a:r>
            <a:r>
              <a:rPr lang="en-ZA" sz="1800" b="1" dirty="0">
                <a:solidFill>
                  <a:schemeClr val="tx1"/>
                </a:solidFill>
              </a:rPr>
              <a:t>instream and riparian </a:t>
            </a:r>
            <a:r>
              <a:rPr lang="en-ZA" sz="1800" dirty="0">
                <a:solidFill>
                  <a:schemeClr val="tx1"/>
                </a:solidFill>
              </a:rPr>
              <a:t>(river bank) habitat should be</a:t>
            </a:r>
          </a:p>
          <a:p>
            <a:pPr marL="685800" lvl="2" indent="-228600">
              <a:lnSpc>
                <a:spcPts val="2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800" dirty="0">
                <a:solidFill>
                  <a:schemeClr val="tx1"/>
                </a:solidFill>
              </a:rPr>
              <a:t>what the </a:t>
            </a:r>
            <a:r>
              <a:rPr lang="en-ZA" sz="1800" b="1" dirty="0">
                <a:solidFill>
                  <a:schemeClr val="tx1"/>
                </a:solidFill>
              </a:rPr>
              <a:t>condition</a:t>
            </a:r>
            <a:r>
              <a:rPr lang="en-ZA" sz="1800" dirty="0">
                <a:solidFill>
                  <a:schemeClr val="tx1"/>
                </a:solidFill>
              </a:rPr>
              <a:t> of the </a:t>
            </a:r>
            <a:r>
              <a:rPr lang="en-ZA" sz="1800" b="1" dirty="0">
                <a:solidFill>
                  <a:schemeClr val="tx1"/>
                </a:solidFill>
              </a:rPr>
              <a:t>aquatic</a:t>
            </a:r>
            <a:r>
              <a:rPr lang="en-ZA" sz="1800" dirty="0">
                <a:solidFill>
                  <a:schemeClr val="tx1"/>
                </a:solidFill>
              </a:rPr>
              <a:t> (water) animal and plant life should be.</a:t>
            </a:r>
          </a:p>
          <a:p>
            <a:pPr>
              <a:defRPr/>
            </a:pP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1946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948238"/>
            <a:ext cx="293211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7"/>
          <p:cNvSpPr txBox="1">
            <a:spLocks/>
          </p:cNvSpPr>
          <p:nvPr/>
        </p:nvSpPr>
        <p:spPr bwMode="auto">
          <a:xfrm>
            <a:off x="34925" y="6597650"/>
            <a:ext cx="715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5D576E54-2B48-49B6-9AE4-5271A27BAE67}" type="slidenum">
              <a:rPr lang="en-US" altLang="en-US" sz="1200" b="1">
                <a:latin typeface="Calibri" pitchFamily="34" charset="0"/>
              </a:rPr>
              <a:pPr eaLnBrk="1" hangingPunct="1"/>
              <a:t>13</a:t>
            </a:fld>
            <a:endParaRPr lang="en-US" altLang="en-US" sz="1200" b="1">
              <a:latin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576388" y="268288"/>
            <a:ext cx="7278687" cy="522287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Resource </a:t>
            </a: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Quality </a:t>
            </a:r>
            <a:r>
              <a:rPr lang="en-US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Objectives Outcome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1946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2" t="67226" r="3104" b="3383"/>
          <a:stretch>
            <a:fillRect/>
          </a:stretch>
        </p:blipFill>
        <p:spPr bwMode="auto">
          <a:xfrm>
            <a:off x="4330700" y="1209675"/>
            <a:ext cx="25320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 descr="C:\Documents and Settings\lboyd\Desktop\11616378_field visit\Day 2\Malemane River d_stream of eye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4629150"/>
            <a:ext cx="279241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638800"/>
            <a:ext cx="6651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Cloud Callout 5"/>
          <p:cNvSpPr>
            <a:spLocks noChangeArrowheads="1"/>
          </p:cNvSpPr>
          <p:nvPr/>
        </p:nvSpPr>
        <p:spPr bwMode="auto">
          <a:xfrm>
            <a:off x="4773613" y="4292600"/>
            <a:ext cx="1330325" cy="792163"/>
          </a:xfrm>
          <a:prstGeom prst="cloudCallout">
            <a:avLst>
              <a:gd name="adj1" fmla="val -47370"/>
              <a:gd name="adj2" fmla="val 100981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r>
              <a:rPr lang="en-ZA" altLang="en-US" sz="1000">
                <a:ea typeface="ヒラギノ角ゴ Pro W3"/>
                <a:cs typeface="ヒラギノ角ゴ Pro W3"/>
              </a:rPr>
              <a:t>This is perfect for me</a:t>
            </a:r>
          </a:p>
        </p:txBody>
      </p:sp>
      <p:pic>
        <p:nvPicPr>
          <p:cNvPr id="1946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588000"/>
            <a:ext cx="12668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Cloud Callout 15"/>
          <p:cNvSpPr>
            <a:spLocks noChangeArrowheads="1"/>
          </p:cNvSpPr>
          <p:nvPr/>
        </p:nvSpPr>
        <p:spPr bwMode="auto">
          <a:xfrm>
            <a:off x="993775" y="4862513"/>
            <a:ext cx="1108075" cy="571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r>
              <a:rPr lang="en-ZA" altLang="en-US" sz="1000">
                <a:ea typeface="ヒラギノ角ゴ Pro W3"/>
                <a:cs typeface="ヒラギノ角ゴ Pro W3"/>
              </a:rPr>
              <a:t>HELP!!</a:t>
            </a:r>
          </a:p>
        </p:txBody>
      </p:sp>
      <p:pic>
        <p:nvPicPr>
          <p:cNvPr id="19469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2378075"/>
            <a:ext cx="247332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3284538"/>
            <a:ext cx="6492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Oval Callout 23"/>
          <p:cNvSpPr>
            <a:spLocks noChangeArrowheads="1"/>
          </p:cNvSpPr>
          <p:nvPr/>
        </p:nvSpPr>
        <p:spPr bwMode="auto">
          <a:xfrm>
            <a:off x="6862763" y="1579563"/>
            <a:ext cx="1165225" cy="1036637"/>
          </a:xfrm>
          <a:prstGeom prst="wedgeEllipseCallout">
            <a:avLst>
              <a:gd name="adj1" fmla="val 75116"/>
              <a:gd name="adj2" fmla="val 12354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r>
              <a:rPr lang="en-ZA" altLang="en-US" sz="1200">
                <a:ea typeface="ヒラギノ角ゴ Pro W3"/>
                <a:cs typeface="ヒラギノ角ゴ Pro W3"/>
              </a:rPr>
              <a:t>Releases are looking good</a:t>
            </a:r>
          </a:p>
        </p:txBody>
      </p:sp>
    </p:spTree>
    <p:extLst>
      <p:ext uri="{BB962C8B-B14F-4D97-AF65-F5344CB8AC3E}">
        <p14:creationId xmlns:p14="http://schemas.microsoft.com/office/powerpoint/2010/main" val="22441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1478942" y="333955"/>
            <a:ext cx="7207857" cy="43732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Stakeholder Engagement Plan</a:t>
            </a:r>
            <a:endParaRPr lang="en-Z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729694"/>
              </p:ext>
            </p:extLst>
          </p:nvPr>
        </p:nvGraphicFramePr>
        <p:xfrm>
          <a:off x="1539357" y="786232"/>
          <a:ext cx="7483291" cy="631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345"/>
                <a:gridCol w="2843473"/>
                <a:gridCol w="2843473"/>
              </a:tblGrid>
              <a:tr h="370950">
                <a:tc>
                  <a:txBody>
                    <a:bodyPr/>
                    <a:lstStyle/>
                    <a:p>
                      <a:r>
                        <a:rPr lang="en-ZA" dirty="0" smtClean="0"/>
                        <a:t>Platforms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Stakeholder groups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Purpose</a:t>
                      </a:r>
                      <a:endParaRPr lang="en-ZA" dirty="0"/>
                    </a:p>
                  </a:txBody>
                  <a:tcPr/>
                </a:tc>
              </a:tr>
              <a:tr h="640269">
                <a:tc>
                  <a:txBody>
                    <a:bodyPr/>
                    <a:lstStyle/>
                    <a:p>
                      <a:r>
                        <a:rPr lang="en-ZA" dirty="0" smtClean="0"/>
                        <a:t>Project</a:t>
                      </a:r>
                      <a:r>
                        <a:rPr lang="en-ZA" baseline="0" dirty="0" smtClean="0"/>
                        <a:t> Steering Committee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Representatives from </a:t>
                      </a:r>
                      <a:r>
                        <a:rPr lang="en-ZA" baseline="0" dirty="0" smtClean="0"/>
                        <a:t>various Sectors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To give strategic inputs</a:t>
                      </a:r>
                      <a:r>
                        <a:rPr lang="en-ZA" baseline="0" dirty="0" smtClean="0"/>
                        <a:t> to the project</a:t>
                      </a:r>
                    </a:p>
                    <a:p>
                      <a:r>
                        <a:rPr lang="en-ZA" b="1" dirty="0" smtClean="0">
                          <a:solidFill>
                            <a:srgbClr val="FF0000"/>
                          </a:solidFill>
                        </a:rPr>
                        <a:t>PSC 1 (05/12/16), PSC 2 (18/07/2017) and PSC 3 (13/02/2018)</a:t>
                      </a:r>
                      <a:endParaRPr lang="en-Z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422959">
                <a:tc>
                  <a:txBody>
                    <a:bodyPr/>
                    <a:lstStyle/>
                    <a:p>
                      <a:r>
                        <a:rPr lang="en-ZA" dirty="0" smtClean="0"/>
                        <a:t>Technical Task team Meeting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Representatives from sectors with technical</a:t>
                      </a:r>
                      <a:r>
                        <a:rPr lang="en-ZA" baseline="0" dirty="0" smtClean="0"/>
                        <a:t> knowledge of  study area and water resource management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To</a:t>
                      </a:r>
                      <a:r>
                        <a:rPr lang="en-ZA" baseline="0" dirty="0" smtClean="0"/>
                        <a:t> source comments and inputs on technical aspects of the project</a:t>
                      </a:r>
                    </a:p>
                    <a:p>
                      <a:r>
                        <a:rPr lang="en-ZA" b="1" baseline="0" dirty="0" smtClean="0">
                          <a:solidFill>
                            <a:srgbClr val="FF0000"/>
                          </a:solidFill>
                        </a:rPr>
                        <a:t>TTG: WQ info was held on 31/01/17</a:t>
                      </a:r>
                      <a:endParaRPr lang="en-Z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89349">
                <a:tc>
                  <a:txBody>
                    <a:bodyPr/>
                    <a:lstStyle/>
                    <a:p>
                      <a:r>
                        <a:rPr lang="en-ZA" dirty="0" smtClean="0"/>
                        <a:t>Public</a:t>
                      </a:r>
                      <a:r>
                        <a:rPr lang="en-ZA" baseline="0" dirty="0" smtClean="0"/>
                        <a:t> Meetings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The broader public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To announce the project</a:t>
                      </a:r>
                    </a:p>
                    <a:p>
                      <a:r>
                        <a:rPr lang="en-ZA" dirty="0" smtClean="0"/>
                        <a:t>To present the proposed</a:t>
                      </a:r>
                      <a:r>
                        <a:rPr lang="en-ZA" baseline="0" dirty="0" smtClean="0"/>
                        <a:t> classes  &amp; </a:t>
                      </a:r>
                      <a:r>
                        <a:rPr lang="en-ZA" dirty="0" smtClean="0"/>
                        <a:t>RQOs </a:t>
                      </a:r>
                      <a:r>
                        <a:rPr lang="en-ZA" b="1" dirty="0" smtClean="0">
                          <a:solidFill>
                            <a:srgbClr val="FF0000"/>
                          </a:solidFill>
                        </a:rPr>
                        <a:t>(End of the project: 05 &amp; 06 June 2018)</a:t>
                      </a:r>
                      <a:endParaRPr lang="en-Z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0269">
                <a:tc>
                  <a:txBody>
                    <a:bodyPr/>
                    <a:lstStyle/>
                    <a:p>
                      <a:r>
                        <a:rPr lang="en-ZA" dirty="0" smtClean="0"/>
                        <a:t>Forums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Catchment management forums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Information sharing</a:t>
                      </a:r>
                    </a:p>
                    <a:p>
                      <a:r>
                        <a:rPr lang="en-ZA" b="1" dirty="0" smtClean="0">
                          <a:solidFill>
                            <a:srgbClr val="FF0000"/>
                          </a:solidFill>
                        </a:rPr>
                        <a:t>UCPP held on 11/04/18</a:t>
                      </a:r>
                      <a:endParaRPr lang="en-Z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189071">
                <a:tc>
                  <a:txBody>
                    <a:bodyPr/>
                    <a:lstStyle/>
                    <a:p>
                      <a:r>
                        <a:rPr lang="en-ZA" dirty="0" smtClean="0"/>
                        <a:t>Sectors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Different sectors e.g. Domestic, Agriculture, mining etc. ( where necessary).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Information sharing</a:t>
                      </a:r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167062"/>
            <a:ext cx="6839009" cy="550785"/>
          </a:xfrm>
        </p:spPr>
        <p:txBody>
          <a:bodyPr/>
          <a:lstStyle/>
          <a:p>
            <a:r>
              <a:rPr lang="en-Z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Purpose of the PSC 4 meeting </a:t>
            </a:r>
            <a:endParaRPr lang="en-Z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877157"/>
            <a:ext cx="7721600" cy="5857639"/>
          </a:xfrm>
        </p:spPr>
        <p:txBody>
          <a:bodyPr/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overview of finalized Water Resource Classes</a:t>
            </a:r>
          </a:p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Groundwater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gathered for the study</a:t>
            </a:r>
          </a:p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Wetland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gathered for the study</a:t>
            </a:r>
          </a:p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Quality Objectives (RQOs) for rivers, estuary, groundwater and wetlands</a:t>
            </a:r>
          </a:p>
          <a:p>
            <a:pPr marL="0" indent="0">
              <a:buNone/>
            </a:pPr>
            <a:endParaRPr lang="en-Z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ea typeface="ＭＳ Ｐゴシック" pitchFamily="34" charset="-128"/>
              </a:rPr>
              <a:t>1.14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83" y="432798"/>
            <a:ext cx="7290458" cy="843911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  <a:cs typeface="+mn-cs"/>
              </a:rPr>
              <a:t>Further information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63562" y="1605515"/>
            <a:ext cx="7670269" cy="4504339"/>
          </a:xfrm>
        </p:spPr>
        <p:txBody>
          <a:bodyPr/>
          <a:lstStyle/>
          <a:p>
            <a:pPr lvl="1"/>
            <a:r>
              <a:rPr lang="en-ZA" dirty="0" smtClean="0"/>
              <a:t>For more information:</a:t>
            </a:r>
          </a:p>
          <a:p>
            <a:pPr lvl="2"/>
            <a:r>
              <a:rPr lang="en-ZA" dirty="0" smtClean="0"/>
              <a:t>Register on project specific web-site or email:</a:t>
            </a:r>
          </a:p>
          <a:p>
            <a:pPr lvl="3"/>
            <a:r>
              <a:rPr lang="en-GB" u="sng" dirty="0" smtClean="0">
                <a:hlinkClick r:id="rId2"/>
              </a:rPr>
              <a:t>https</a:t>
            </a:r>
            <a:r>
              <a:rPr lang="en-GB" u="sng" dirty="0">
                <a:hlinkClick r:id="rId2"/>
              </a:rPr>
              <a:t>://</a:t>
            </a:r>
            <a:r>
              <a:rPr lang="en-GB" u="sng" dirty="0" smtClean="0">
                <a:hlinkClick r:id="rId2"/>
              </a:rPr>
              <a:t>www.dwa.gov.za/rdm/Documents.aspx</a:t>
            </a:r>
            <a:endParaRPr lang="en-GB" u="sng" dirty="0" smtClean="0"/>
          </a:p>
          <a:p>
            <a:pPr lvl="1"/>
            <a:r>
              <a:rPr lang="en-ZA" dirty="0" smtClean="0"/>
              <a:t>For more information contact:</a:t>
            </a:r>
            <a:endParaRPr lang="en-US" dirty="0"/>
          </a:p>
          <a:p>
            <a:pPr lvl="2"/>
            <a:r>
              <a:rPr lang="en-ZA" sz="2200" dirty="0" smtClean="0"/>
              <a:t>Project Team:  Patsy </a:t>
            </a:r>
            <a:r>
              <a:rPr lang="en-ZA" sz="2200" dirty="0" err="1" smtClean="0"/>
              <a:t>Scherman</a:t>
            </a:r>
            <a:r>
              <a:rPr lang="en-ZA" sz="2200" dirty="0"/>
              <a:t> </a:t>
            </a:r>
            <a:r>
              <a:rPr lang="en-ZA" sz="2200" dirty="0" smtClean="0"/>
              <a:t>(</a:t>
            </a:r>
            <a:r>
              <a:rPr lang="en-ZA" sz="2000" dirty="0" smtClean="0"/>
              <a:t>patsy@itsnet.co.za) </a:t>
            </a:r>
          </a:p>
          <a:p>
            <a:pPr lvl="2"/>
            <a:r>
              <a:rPr lang="en-ZA" sz="2000" dirty="0" smtClean="0"/>
              <a:t>DWS (</a:t>
            </a:r>
            <a:r>
              <a:rPr lang="en-ZA" sz="2000" dirty="0"/>
              <a:t>Pretoria): </a:t>
            </a:r>
            <a:r>
              <a:rPr lang="en-ZA" sz="2000" dirty="0" smtClean="0"/>
              <a:t>Lawrence Mulangaphuma 	(mulangaphumal@dws.gov.za)</a:t>
            </a:r>
          </a:p>
        </p:txBody>
      </p:sp>
    </p:spTree>
    <p:extLst>
      <p:ext uri="{BB962C8B-B14F-4D97-AF65-F5344CB8AC3E}">
        <p14:creationId xmlns:p14="http://schemas.microsoft.com/office/powerpoint/2010/main" val="3143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12F57A-9E5A-4066-B8AC-B994B90C2CFD}" type="slidenum">
              <a:rPr lang="en-ZA" altLang="en-US" smtClean="0"/>
              <a:pPr/>
              <a:t>17</a:t>
            </a:fld>
            <a:endParaRPr lang="en-ZA" altLang="en-US" smtClean="0"/>
          </a:p>
        </p:txBody>
      </p:sp>
      <p:pic>
        <p:nvPicPr>
          <p:cNvPr id="27651" name="Picture 5" descr="Macintosh HD:Users:johanmaree:Desktop:DWAS:DWAS LOGO:DWAS Logo R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61136"/>
            <a:ext cx="1486807" cy="5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ontent Placeholder 8"/>
          <p:cNvSpPr>
            <a:spLocks noGrp="1"/>
          </p:cNvSpPr>
          <p:nvPr>
            <p:ph idx="1"/>
          </p:nvPr>
        </p:nvSpPr>
        <p:spPr bwMode="auto">
          <a:xfrm>
            <a:off x="1442792" y="115400"/>
            <a:ext cx="4309331" cy="186189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</a:pPr>
            <a:r>
              <a:rPr lang="en-US" altLang="en-US" sz="4400" dirty="0" smtClean="0">
                <a:latin typeface="Lucida Handwriting" pitchFamily="66" charset="0"/>
                <a:ea typeface="ＭＳ Ｐゴシック" pitchFamily="34" charset="-128"/>
              </a:rPr>
              <a:t>THANK YOU!</a:t>
            </a:r>
          </a:p>
        </p:txBody>
      </p:sp>
      <p:pic>
        <p:nvPicPr>
          <p:cNvPr id="1026" name="Picture 2" descr="https://encrypted-tbn0.gstatic.com/images?q=tbn:ANd9GcRbgY_zeh-aPy2UxjD66-y9LNinIRgSE-rVgoleA158LXTUhC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73" y="3968129"/>
            <a:ext cx="3643548" cy="251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" y="3944993"/>
            <a:ext cx="2466135" cy="133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9" y="2485410"/>
            <a:ext cx="2466135" cy="144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64" y="115400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21" y="3968129"/>
            <a:ext cx="2621395" cy="251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838" y="915606"/>
            <a:ext cx="2466135" cy="16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28" y="1725125"/>
            <a:ext cx="2971636" cy="222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21" y="2627175"/>
            <a:ext cx="2653058" cy="13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73" y="920262"/>
            <a:ext cx="1743075" cy="30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402" y="915606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Estuaries</a:t>
            </a:r>
            <a:endParaRPr lang="en-ZA" sz="2000" dirty="0"/>
          </a:p>
        </p:txBody>
      </p:sp>
      <p:sp>
        <p:nvSpPr>
          <p:cNvPr id="3" name="AutoShape 13" descr="Image result for orange ri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2" name="Rectangle 21"/>
          <p:cNvSpPr/>
          <p:nvPr/>
        </p:nvSpPr>
        <p:spPr>
          <a:xfrm>
            <a:off x="384837" y="2530924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Wetlands</a:t>
            </a:r>
            <a:endParaRPr lang="en-ZA" sz="2000" dirty="0"/>
          </a:p>
        </p:txBody>
      </p:sp>
      <p:sp>
        <p:nvSpPr>
          <p:cNvPr id="23" name="Rectangle 22"/>
          <p:cNvSpPr/>
          <p:nvPr/>
        </p:nvSpPr>
        <p:spPr>
          <a:xfrm>
            <a:off x="386044" y="3954014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Dams</a:t>
            </a:r>
            <a:endParaRPr lang="en-ZA" sz="2000" dirty="0"/>
          </a:p>
        </p:txBody>
      </p:sp>
      <p:sp>
        <p:nvSpPr>
          <p:cNvPr id="24" name="Rectangle 23"/>
          <p:cNvSpPr/>
          <p:nvPr/>
        </p:nvSpPr>
        <p:spPr>
          <a:xfrm>
            <a:off x="2850972" y="915605"/>
            <a:ext cx="1233065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Rivers</a:t>
            </a:r>
            <a:endParaRPr lang="en-ZA" sz="2000" dirty="0"/>
          </a:p>
        </p:txBody>
      </p:sp>
      <p:sp>
        <p:nvSpPr>
          <p:cNvPr id="25" name="Rectangle 24"/>
          <p:cNvSpPr/>
          <p:nvPr/>
        </p:nvSpPr>
        <p:spPr>
          <a:xfrm>
            <a:off x="6494521" y="2284504"/>
            <a:ext cx="1672556" cy="342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Groundwater</a:t>
            </a:r>
            <a:endParaRPr lang="en-ZA" sz="2000" dirty="0"/>
          </a:p>
        </p:txBody>
      </p:sp>
      <p:pic>
        <p:nvPicPr>
          <p:cNvPr id="1044" name="Picture 20" descr="http://www.bundi.co.za/images/orange/itinerary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" y="5227627"/>
            <a:ext cx="2466135" cy="12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0" y="274638"/>
            <a:ext cx="7215809" cy="631136"/>
          </a:xfrm>
        </p:spPr>
        <p:txBody>
          <a:bodyPr/>
          <a:lstStyle/>
          <a:p>
            <a:pPr lvl="0" algn="l" defTabSz="9144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Presentation Content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endParaRPr lang="en-Z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576" y="1013604"/>
            <a:ext cx="7573223" cy="4525963"/>
          </a:xfrm>
        </p:spPr>
        <p:txBody>
          <a:bodyPr/>
          <a:lstStyle/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Legal Mandate 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Resource Directed Measures</a:t>
            </a:r>
            <a:endParaRPr lang="en-ZA" sz="1800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Process </a:t>
            </a:r>
            <a:r>
              <a:rPr lang="en-ZA" sz="18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the determination of Water Resources </a:t>
            </a: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classes and Resource Quality Objectives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Project progress 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 classification step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Stakeholder  Engagement Plan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</a:pPr>
            <a:r>
              <a:rPr lang="en-ZA" sz="18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Purpose of PSC 4 meeting</a:t>
            </a:r>
          </a:p>
        </p:txBody>
      </p:sp>
    </p:spTree>
    <p:extLst>
      <p:ext uri="{BB962C8B-B14F-4D97-AF65-F5344CB8AC3E}">
        <p14:creationId xmlns:p14="http://schemas.microsoft.com/office/powerpoint/2010/main" val="29821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698" y="274638"/>
            <a:ext cx="7168101" cy="690096"/>
          </a:xfrm>
        </p:spPr>
        <p:txBody>
          <a:bodyPr/>
          <a:lstStyle/>
          <a:p>
            <a:pPr lvl="0" algn="l" eaLnBrk="1" hangingPunct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Legal Mandate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855677"/>
            <a:ext cx="7223760" cy="5578679"/>
          </a:xfrm>
        </p:spPr>
        <p:txBody>
          <a:bodyPr/>
          <a:lstStyle/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Chapter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3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of the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National Water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Act (No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. 36 of 1998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), deals with the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protection of water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resources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The measures for protection of water resources are:  </a:t>
            </a: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1">
              <a:lnSpc>
                <a:spcPct val="80000"/>
              </a:lnSpc>
              <a:buFont typeface="Arial" charset="0"/>
              <a:buChar char="–"/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Classification (S13)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Reserve (S16)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Resource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Quality 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/>
              </a:rPr>
              <a:t>Objectives (S13)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	</a:t>
            </a:r>
          </a:p>
          <a:p>
            <a:pPr lvl="1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S12 requires the Minister to establish the Water Resource Classification System, (WRCS)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WRCS was published as Regulation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810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in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Government Gazette No. 33541 dated 17 September 2010 </a:t>
            </a: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The WRCS defines: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water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resource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classes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and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the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procedure to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determine Class, RQOs and Reserve</a:t>
            </a: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According to the NWA, once the WRCS has been gazetted all significant water resources must be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classified and Resource Quality Objectives determined</a:t>
            </a:r>
            <a:r>
              <a:rPr lang="en-US" sz="1600" b="1" dirty="0" smtClean="0">
                <a:solidFill>
                  <a:prstClr val="black"/>
                </a:solidFill>
                <a:ea typeface="ＭＳ Ｐゴシック"/>
                <a:cs typeface="ＭＳ Ｐゴシック"/>
              </a:rPr>
              <a:t> </a:t>
            </a:r>
            <a:endParaRPr lang="en-US" sz="1600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56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698" y="274638"/>
            <a:ext cx="7168101" cy="698485"/>
          </a:xfrm>
        </p:spPr>
        <p:txBody>
          <a:bodyPr/>
          <a:lstStyle/>
          <a:p>
            <a:pPr lvl="0" algn="l" eaLnBrk="1" hangingPunct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Contextualizing Resource Directed Measures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</a:br>
            <a:endParaRPr lang="en-Z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906012"/>
            <a:ext cx="7223760" cy="5220152"/>
          </a:xfrm>
        </p:spPr>
        <p:txBody>
          <a:bodyPr/>
          <a:lstStyle/>
          <a:p>
            <a:pPr lvl="0">
              <a:lnSpc>
                <a:spcPct val="80000"/>
              </a:lnSpc>
              <a:buNone/>
            </a:pPr>
            <a:endParaRPr lang="en-US" sz="1600" b="1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22614"/>
          <a:stretch>
            <a:fillRect/>
          </a:stretch>
        </p:blipFill>
        <p:spPr bwMode="auto">
          <a:xfrm>
            <a:off x="2398713" y="1804988"/>
            <a:ext cx="55499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1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37" y="1179514"/>
            <a:ext cx="3857625" cy="4660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400" dirty="0">
                <a:solidFill>
                  <a:schemeClr val="tx1"/>
                </a:solidFill>
              </a:rPr>
              <a:t>Classification defines the </a:t>
            </a:r>
            <a:r>
              <a:rPr lang="en-ZA" sz="1400" b="1" dirty="0">
                <a:solidFill>
                  <a:srgbClr val="0AA62F"/>
                </a:solidFill>
              </a:rPr>
              <a:t>desired state </a:t>
            </a:r>
            <a:r>
              <a:rPr lang="en-ZA" sz="1400" dirty="0">
                <a:solidFill>
                  <a:schemeClr val="tx1"/>
                </a:solidFill>
              </a:rPr>
              <a:t>of the water resources by setting Water Resource Classes;</a:t>
            </a:r>
          </a:p>
          <a:p>
            <a:pPr>
              <a:defRPr/>
            </a:pPr>
            <a:r>
              <a:rPr lang="en-ZA" sz="1400" b="1" dirty="0" smtClean="0">
                <a:solidFill>
                  <a:schemeClr val="tx1"/>
                </a:solidFill>
              </a:rPr>
              <a:t>Each </a:t>
            </a:r>
            <a:r>
              <a:rPr lang="en-ZA" sz="1400" b="1" dirty="0">
                <a:solidFill>
                  <a:schemeClr val="tx1"/>
                </a:solidFill>
              </a:rPr>
              <a:t>class represents: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dirty="0">
                <a:solidFill>
                  <a:schemeClr val="tx1"/>
                </a:solidFill>
              </a:rPr>
              <a:t>a different </a:t>
            </a:r>
            <a:r>
              <a:rPr lang="en-ZA" sz="1400" b="1" dirty="0">
                <a:solidFill>
                  <a:schemeClr val="tx1"/>
                </a:solidFill>
              </a:rPr>
              <a:t>level of protection </a:t>
            </a:r>
            <a:r>
              <a:rPr lang="en-ZA" sz="1400" dirty="0">
                <a:solidFill>
                  <a:schemeClr val="tx1"/>
                </a:solidFill>
              </a:rPr>
              <a:t>that is required for the water resource, and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spcAft>
                <a:spcPts val="1200"/>
              </a:spcAft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b="1" dirty="0">
                <a:solidFill>
                  <a:schemeClr val="tx1"/>
                </a:solidFill>
              </a:rPr>
              <a:t>the extent to which the water </a:t>
            </a:r>
            <a:r>
              <a:rPr lang="en-ZA" sz="1400" b="1" dirty="0" smtClean="0">
                <a:solidFill>
                  <a:schemeClr val="tx1"/>
                </a:solidFill>
              </a:rPr>
              <a:t>resource can </a:t>
            </a:r>
            <a:r>
              <a:rPr lang="en-ZA" sz="1400" b="1" dirty="0">
                <a:solidFill>
                  <a:schemeClr val="tx1"/>
                </a:solidFill>
              </a:rPr>
              <a:t>be used.</a:t>
            </a:r>
          </a:p>
          <a:p>
            <a:pPr>
              <a:defRPr/>
            </a:pPr>
            <a:r>
              <a:rPr lang="en-ZA" sz="1400" b="1" dirty="0">
                <a:solidFill>
                  <a:schemeClr val="tx1"/>
                </a:solidFill>
              </a:rPr>
              <a:t>Classification is used in two ways: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dirty="0">
                <a:solidFill>
                  <a:schemeClr val="tx1"/>
                </a:solidFill>
              </a:rPr>
              <a:t>To </a:t>
            </a:r>
            <a:r>
              <a:rPr lang="en-ZA" sz="1400" dirty="0" smtClean="0">
                <a:solidFill>
                  <a:schemeClr val="tx1"/>
                </a:solidFill>
              </a:rPr>
              <a:t>describe </a:t>
            </a:r>
            <a:r>
              <a:rPr lang="en-ZA" sz="1400" dirty="0">
                <a:solidFill>
                  <a:schemeClr val="tx1"/>
                </a:solidFill>
              </a:rPr>
              <a:t>the </a:t>
            </a:r>
            <a:r>
              <a:rPr lang="en-ZA" sz="1400" b="1" dirty="0">
                <a:solidFill>
                  <a:schemeClr val="tx1"/>
                </a:solidFill>
              </a:rPr>
              <a:t>present status </a:t>
            </a:r>
            <a:r>
              <a:rPr lang="en-ZA" sz="1400" dirty="0">
                <a:solidFill>
                  <a:schemeClr val="tx1"/>
                </a:solidFill>
              </a:rPr>
              <a:t>of the water resource</a:t>
            </a:r>
          </a:p>
          <a:p>
            <a:pPr marL="685800" lvl="2" indent="-228600" algn="just">
              <a:lnSpc>
                <a:spcPts val="2000"/>
              </a:lnSpc>
              <a:spcBef>
                <a:spcPct val="20000"/>
              </a:spcBef>
              <a:buClr>
                <a:srgbClr val="990000"/>
              </a:buClr>
              <a:buSzPct val="70000"/>
              <a:buFont typeface="Wingdings" pitchFamily="2" charset="2"/>
              <a:buChar char="Ø"/>
              <a:defRPr/>
            </a:pPr>
            <a:r>
              <a:rPr lang="en-ZA" sz="1400" dirty="0">
                <a:solidFill>
                  <a:schemeClr val="tx1"/>
                </a:solidFill>
              </a:rPr>
              <a:t>To </a:t>
            </a:r>
            <a:r>
              <a:rPr lang="en-ZA" sz="1400" dirty="0" smtClean="0">
                <a:solidFill>
                  <a:schemeClr val="tx1"/>
                </a:solidFill>
              </a:rPr>
              <a:t>describe </a:t>
            </a:r>
            <a:r>
              <a:rPr lang="en-ZA" sz="1400" dirty="0">
                <a:solidFill>
                  <a:schemeClr val="tx1"/>
                </a:solidFill>
              </a:rPr>
              <a:t>the state towards which the water resource needs </a:t>
            </a:r>
            <a:r>
              <a:rPr lang="en-ZA" sz="1400" b="1" dirty="0">
                <a:solidFill>
                  <a:schemeClr val="tx1"/>
                </a:solidFill>
              </a:rPr>
              <a:t>to be managed </a:t>
            </a:r>
            <a:r>
              <a:rPr lang="en-ZA" sz="1400" dirty="0">
                <a:solidFill>
                  <a:schemeClr val="tx1"/>
                </a:solidFill>
              </a:rPr>
              <a:t>sustainably (</a:t>
            </a:r>
            <a:r>
              <a:rPr lang="en-ZA" sz="1400" b="1" dirty="0">
                <a:solidFill>
                  <a:schemeClr val="tx1"/>
                </a:solidFill>
              </a:rPr>
              <a:t>future state</a:t>
            </a:r>
            <a:r>
              <a:rPr lang="en-ZA" sz="14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30723" name="Slide Number Placeholder 7"/>
          <p:cNvSpPr txBox="1">
            <a:spLocks/>
          </p:cNvSpPr>
          <p:nvPr/>
        </p:nvSpPr>
        <p:spPr bwMode="auto">
          <a:xfrm>
            <a:off x="34925" y="6597650"/>
            <a:ext cx="715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97A2A8B-8223-4107-9BE0-CC6E99573E31}" type="slidenum">
              <a:rPr lang="en-US" altLang="en-US" sz="1200" b="1">
                <a:latin typeface="Calibri" pitchFamily="34" charset="0"/>
              </a:rPr>
              <a:pPr/>
              <a:t>5</a:t>
            </a:fld>
            <a:endParaRPr lang="en-US" altLang="en-US" sz="1200" b="1">
              <a:latin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688685" y="255588"/>
            <a:ext cx="7280275" cy="693737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ZA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Arial" pitchFamily="34" charset="0"/>
              </a:rPr>
              <a:t>Determination of Water Resource Classes</a:t>
            </a:r>
            <a:endParaRPr lang="en-ZA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088" y="1179513"/>
            <a:ext cx="34782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ZA" sz="1800" b="1" dirty="0">
              <a:latin typeface="Frutiger-Roman"/>
            </a:endParaRPr>
          </a:p>
          <a:p>
            <a:pPr>
              <a:defRPr/>
            </a:pPr>
            <a:endParaRPr lang="en-ZA" sz="1800" b="1" dirty="0">
              <a:latin typeface="Frutiger-Roman"/>
            </a:endParaRPr>
          </a:p>
          <a:p>
            <a:pPr>
              <a:defRPr/>
            </a:pPr>
            <a:endParaRPr lang="en-ZA" sz="1800" b="1" dirty="0">
              <a:latin typeface="Frutiger-Roman"/>
            </a:endParaRPr>
          </a:p>
          <a:p>
            <a:pPr>
              <a:defRPr/>
            </a:pPr>
            <a:endParaRPr lang="en-ZA" sz="1800" dirty="0">
              <a:latin typeface="+mn-lt"/>
            </a:endParaRPr>
          </a:p>
        </p:txBody>
      </p:sp>
      <p:pic>
        <p:nvPicPr>
          <p:cNvPr id="3072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22438" r="429" b="45247"/>
          <a:stretch>
            <a:fillRect/>
          </a:stretch>
        </p:blipFill>
        <p:spPr bwMode="auto">
          <a:xfrm>
            <a:off x="4545013" y="1268413"/>
            <a:ext cx="41021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967960"/>
              </p:ext>
            </p:extLst>
          </p:nvPr>
        </p:nvGraphicFramePr>
        <p:xfrm>
          <a:off x="4489450" y="3219450"/>
          <a:ext cx="4423962" cy="1837580"/>
        </p:xfrm>
        <a:graphic>
          <a:graphicData uri="http://schemas.openxmlformats.org/drawingml/2006/table">
            <a:tbl>
              <a:tblPr/>
              <a:tblGrid>
                <a:gridCol w="947118"/>
                <a:gridCol w="1441310"/>
                <a:gridCol w="2035534"/>
              </a:tblGrid>
              <a:tr h="53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Description of use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Arial" pitchFamily="34" charset="0"/>
                        </a:rPr>
                        <a:t>Majority of ecological categories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7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Class I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Minimally </a:t>
                      </a:r>
                      <a:r>
                        <a:rPr lang="en-GB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used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A-B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Class II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Moderately </a:t>
                      </a:r>
                      <a:r>
                        <a:rPr lang="en-GB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used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Class III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Heavily </a:t>
                      </a:r>
                      <a:r>
                        <a:rPr lang="en-GB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used</a:t>
                      </a:r>
                      <a:endParaRPr lang="en-ZA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ZA" sz="12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</a:t>
                      </a:r>
                      <a:endParaRPr lang="en-ZA" sz="12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6084888" y="2592388"/>
            <a:ext cx="2159000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r>
              <a:rPr lang="en-ZA" sz="1200" dirty="0">
                <a:latin typeface="Arial" charset="0"/>
                <a:ea typeface="ヒラギノ角ゴ Pro W3" pitchFamily="-32" charset="-128"/>
              </a:rPr>
              <a:t>Surface water, </a:t>
            </a:r>
            <a:r>
              <a:rPr lang="en-ZA" sz="1200" dirty="0" smtClean="0">
                <a:latin typeface="Arial" charset="0"/>
                <a:ea typeface="ヒラギノ角ゴ Pro W3" pitchFamily="-32" charset="-128"/>
              </a:rPr>
              <a:t>groundwater, </a:t>
            </a:r>
            <a:r>
              <a:rPr lang="en-ZA" sz="1200" dirty="0">
                <a:latin typeface="Arial" charset="0"/>
                <a:ea typeface="ヒラギノ角ゴ Pro W3" pitchFamily="-32" charset="-128"/>
              </a:rPr>
              <a:t>wetlands, </a:t>
            </a:r>
            <a:r>
              <a:rPr lang="en-ZA" sz="1200" dirty="0" smtClean="0">
                <a:latin typeface="Arial" charset="0"/>
                <a:ea typeface="ヒラギノ角ゴ Pro W3" pitchFamily="-32" charset="-128"/>
              </a:rPr>
              <a:t>estuaries</a:t>
            </a:r>
            <a:endParaRPr lang="en-ZA" sz="1200" dirty="0"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30755" name="Curved Left Arrow 2"/>
          <p:cNvSpPr>
            <a:spLocks noChangeArrowheads="1"/>
          </p:cNvSpPr>
          <p:nvPr/>
        </p:nvSpPr>
        <p:spPr bwMode="auto">
          <a:xfrm>
            <a:off x="8027988" y="2311400"/>
            <a:ext cx="431800" cy="1049338"/>
          </a:xfrm>
          <a:prstGeom prst="curvedLeftArrow">
            <a:avLst>
              <a:gd name="adj1" fmla="val 24999"/>
              <a:gd name="adj2" fmla="val 5002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ZA" altLang="en-US"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94922" y="5219642"/>
            <a:ext cx="4874038" cy="8392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 sz="1200" b="1" dirty="0">
                <a:solidFill>
                  <a:prstClr val="black"/>
                </a:solidFill>
              </a:rPr>
              <a:t>Ecological Category (EC) - </a:t>
            </a:r>
            <a:r>
              <a:rPr lang="en-US" sz="1200" dirty="0">
                <a:solidFill>
                  <a:prstClr val="black"/>
                </a:solidFill>
              </a:rPr>
              <a:t>means the assigned ecological condition to a water resource .  It is measured by determining how much the ecosystem has changed from natural (pre-development condition).</a:t>
            </a:r>
            <a:r>
              <a:rPr lang="en-ZA" sz="1200" dirty="0">
                <a:solidFill>
                  <a:prstClr val="black"/>
                </a:solidFill>
              </a:rPr>
              <a:t> The scale is A (near natural) to F (critically modified)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198782"/>
            <a:ext cx="7223760" cy="540689"/>
          </a:xfrm>
        </p:spPr>
        <p:txBody>
          <a:bodyPr/>
          <a:lstStyle/>
          <a:p>
            <a:r>
              <a:rPr lang="en-Z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en-ZA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382599"/>
              </p:ext>
            </p:extLst>
          </p:nvPr>
        </p:nvGraphicFramePr>
        <p:xfrm>
          <a:off x="503238" y="115888"/>
          <a:ext cx="8259762" cy="619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Slide" r:id="rId4" imgW="2462707" imgH="1847206" progId="PowerPoint.Slide.12">
                  <p:embed/>
                </p:oleObj>
              </mc:Choice>
              <mc:Fallback>
                <p:oleObj name="Slide" r:id="rId4" imgW="2462707" imgH="1847206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115888"/>
                        <a:ext cx="8259762" cy="619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9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1463675" y="198438"/>
            <a:ext cx="7223125" cy="541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ZA" sz="2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sz="2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en-ZA" sz="200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483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516001"/>
              </p:ext>
            </p:extLst>
          </p:nvPr>
        </p:nvGraphicFramePr>
        <p:xfrm>
          <a:off x="6350" y="7938"/>
          <a:ext cx="9137650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Slide" r:id="rId4" imgW="2199232" imgH="1647557" progId="PowerPoint.Slide.12">
                  <p:embed/>
                </p:oleObj>
              </mc:Choice>
              <mc:Fallback>
                <p:oleObj name="Slide" r:id="rId4" imgW="2199232" imgH="1647557" progId="PowerPoint.Slide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7938"/>
                        <a:ext cx="9137650" cy="684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30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212" y="117742"/>
            <a:ext cx="6748943" cy="634288"/>
          </a:xfrm>
        </p:spPr>
        <p:txBody>
          <a:bodyPr/>
          <a:lstStyle/>
          <a:p>
            <a:r>
              <a:rPr lang="en-ZA" dirty="0" smtClean="0"/>
              <a:t>  </a:t>
            </a:r>
            <a:r>
              <a:rPr lang="en-Z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progress</a:t>
            </a:r>
            <a:endParaRPr lang="en-Z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907684"/>
              </p:ext>
            </p:extLst>
          </p:nvPr>
        </p:nvGraphicFramePr>
        <p:xfrm>
          <a:off x="1384299" y="813732"/>
          <a:ext cx="7302501" cy="6018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3942"/>
                <a:gridCol w="1610315"/>
                <a:gridCol w="142824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DELIVERABLES</a:t>
                      </a:r>
                      <a:endParaRPr lang="en-ZA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227" marR="65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600" dirty="0">
                          <a:effectLst/>
                          <a:latin typeface="+mn-lt"/>
                        </a:rPr>
                        <a:t>DUE DATE</a:t>
                      </a:r>
                      <a:endParaRPr lang="en-ZA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227" marR="652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ZA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STATUS</a:t>
                      </a:r>
                      <a:endParaRPr lang="en-ZA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227" marR="65227" marT="0" marB="0" anchor="ctr"/>
                </a:tc>
              </a:tr>
              <a:tr h="290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Inception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227" marR="65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November 2016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2. Survey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October 2016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38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3. Status Quo and IUA and RU delineation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March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92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4. Estuary workshop and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June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8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5. Desktop EWR and System Modelling reports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May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266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6. Basic Human Need report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July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</a:p>
                  </a:txBody>
                  <a:tcPr marL="68580" marR="68580" marT="0" marB="0" anchor="ctr"/>
                </a:tc>
              </a:tr>
              <a:tr h="2538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7. River EWR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July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8.</a:t>
                      </a:r>
                      <a:r>
                        <a:rPr lang="en-ZA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Groundwater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September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9. Wetland</a:t>
                      </a:r>
                      <a:r>
                        <a:rPr lang="en-ZA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  <a:r>
                        <a:rPr lang="en-ZA" sz="11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ecoclassification</a:t>
                      </a:r>
                      <a:r>
                        <a:rPr lang="en-ZA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August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10. Estuary EWR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August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2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10. Ecological consequences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October 2017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51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11.  Scenario consequences evaluation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January 2018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51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13. Non- Ecological consequences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March 2018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0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14. WRC and catchment</a:t>
                      </a:r>
                      <a:r>
                        <a:rPr lang="en-ZA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 configuration report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March 2018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Completed 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51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15. River and estuary RQO report</a:t>
                      </a:r>
                      <a:endParaRPr lang="en-ZA" sz="1100" b="1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April 2018</a:t>
                      </a:r>
                      <a:endParaRPr lang="en-ZA" sz="1100" b="1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In progress </a:t>
                      </a:r>
                      <a:endParaRPr lang="en-ZA" sz="1100" b="1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16. Wetlands and groundwater RQOs report</a:t>
                      </a:r>
                      <a:endParaRPr lang="en-ZA" sz="1100" b="1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April 2018</a:t>
                      </a:r>
                      <a:endParaRPr lang="en-ZA" sz="1100" b="1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In progress</a:t>
                      </a:r>
                      <a:endParaRPr lang="en-ZA" sz="1100" b="1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17. Monitoring programme to support RQOs implementation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May 2018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Outstanding 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18. Water resource classes and RQOs Gazette Template input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May 2018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Outstanding 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19. Main and Close out report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July 2018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Outstanding 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20. Issues and Response report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July 2018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Outstanding </a:t>
                      </a:r>
                      <a:endParaRPr lang="en-ZA" sz="11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4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941"/>
          </a:xfrm>
        </p:spPr>
        <p:txBody>
          <a:bodyPr/>
          <a:lstStyle/>
          <a:p>
            <a:r>
              <a:rPr lang="en-Z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Completed step (1)</a:t>
            </a:r>
            <a:endParaRPr lang="en-Z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10" y="1145545"/>
            <a:ext cx="7511754" cy="429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9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5692</TotalTime>
  <Words>889</Words>
  <Application>Microsoft Office PowerPoint</Application>
  <PresentationFormat>On-screen Show (4:3)</PresentationFormat>
  <Paragraphs>202</Paragraphs>
  <Slides>17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Slide</vt:lpstr>
      <vt:lpstr>PowerPoint Presentation</vt:lpstr>
      <vt:lpstr>Presentation Content </vt:lpstr>
      <vt:lpstr>Legal Mandate </vt:lpstr>
      <vt:lpstr>Contextualizing Resource Directed Measures </vt:lpstr>
      <vt:lpstr>PowerPoint Presentation</vt:lpstr>
      <vt:lpstr> </vt:lpstr>
      <vt:lpstr> </vt:lpstr>
      <vt:lpstr>  Project progress</vt:lpstr>
      <vt:lpstr>Completed step (1)</vt:lpstr>
      <vt:lpstr>Completed step (2)</vt:lpstr>
      <vt:lpstr>PowerPoint Presentation</vt:lpstr>
      <vt:lpstr>PowerPoint Presentation</vt:lpstr>
      <vt:lpstr>PowerPoint Presentation</vt:lpstr>
      <vt:lpstr>Stakeholder Engagement Plan</vt:lpstr>
      <vt:lpstr>Purpose of the PSC 4 meeting </vt:lpstr>
      <vt:lpstr>Further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Mulangaphuma Lawrence</cp:lastModifiedBy>
  <cp:revision>277</cp:revision>
  <cp:lastPrinted>2018-05-07T08:07:40Z</cp:lastPrinted>
  <dcterms:created xsi:type="dcterms:W3CDTF">2012-08-01T10:33:21Z</dcterms:created>
  <dcterms:modified xsi:type="dcterms:W3CDTF">2018-05-07T08:07:58Z</dcterms:modified>
</cp:coreProperties>
</file>